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29" r:id="rId41"/>
    <p:sldId id="330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1"/>
    <p:restoredTop sz="94643"/>
  </p:normalViewPr>
  <p:slideViewPr>
    <p:cSldViewPr snapToGrid="0" snapToObjects="1">
      <p:cViewPr>
        <p:scale>
          <a:sx n="80" d="100"/>
          <a:sy n="80" d="100"/>
        </p:scale>
        <p:origin x="100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4" Type="http://schemas.openxmlformats.org/officeDocument/2006/relationships/image" Target="../media/image83.jpeg"/><Relationship Id="rId5" Type="http://schemas.openxmlformats.org/officeDocument/2006/relationships/image" Target="../media/image84.jpeg"/><Relationship Id="rId6" Type="http://schemas.openxmlformats.org/officeDocument/2006/relationships/image" Target="../media/image85.jpe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jpeg"/><Relationship Id="rId10" Type="http://schemas.openxmlformats.org/officeDocument/2006/relationships/image" Target="../media/image89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4" Type="http://schemas.openxmlformats.org/officeDocument/2006/relationships/image" Target="../media/image83.jpeg"/><Relationship Id="rId5" Type="http://schemas.openxmlformats.org/officeDocument/2006/relationships/image" Target="../media/image84.jpeg"/><Relationship Id="rId6" Type="http://schemas.openxmlformats.org/officeDocument/2006/relationships/image" Target="../media/image85.jpe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jpeg"/><Relationship Id="rId10" Type="http://schemas.openxmlformats.org/officeDocument/2006/relationships/image" Target="../media/image89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4" Type="http://schemas.openxmlformats.org/officeDocument/2006/relationships/image" Target="../media/image83.jpeg"/><Relationship Id="rId5" Type="http://schemas.openxmlformats.org/officeDocument/2006/relationships/image" Target="../media/image84.jpeg"/><Relationship Id="rId6" Type="http://schemas.openxmlformats.org/officeDocument/2006/relationships/image" Target="../media/image85.jpe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jpeg"/><Relationship Id="rId10" Type="http://schemas.openxmlformats.org/officeDocument/2006/relationships/image" Target="../media/image89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4" Type="http://schemas.openxmlformats.org/officeDocument/2006/relationships/image" Target="../media/image83.jpeg"/><Relationship Id="rId5" Type="http://schemas.openxmlformats.org/officeDocument/2006/relationships/image" Target="../media/image84.jpeg"/><Relationship Id="rId6" Type="http://schemas.openxmlformats.org/officeDocument/2006/relationships/image" Target="../media/image85.jpe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jpeg"/><Relationship Id="rId10" Type="http://schemas.openxmlformats.org/officeDocument/2006/relationships/image" Target="../media/image89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4" Type="http://schemas.openxmlformats.org/officeDocument/2006/relationships/image" Target="../media/image83.jpeg"/><Relationship Id="rId5" Type="http://schemas.openxmlformats.org/officeDocument/2006/relationships/image" Target="../media/image84.jpeg"/><Relationship Id="rId6" Type="http://schemas.openxmlformats.org/officeDocument/2006/relationships/image" Target="../media/image85.jpe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jpeg"/><Relationship Id="rId10" Type="http://schemas.openxmlformats.org/officeDocument/2006/relationships/image" Target="../media/image89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.jpeg"/><Relationship Id="rId12" Type="http://schemas.openxmlformats.org/officeDocument/2006/relationships/image" Target="../media/image93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Relationship Id="rId3" Type="http://schemas.openxmlformats.org/officeDocument/2006/relationships/image" Target="../media/image82.jpeg"/><Relationship Id="rId4" Type="http://schemas.openxmlformats.org/officeDocument/2006/relationships/image" Target="../media/image83.jpeg"/><Relationship Id="rId5" Type="http://schemas.openxmlformats.org/officeDocument/2006/relationships/image" Target="../media/image84.jpeg"/><Relationship Id="rId6" Type="http://schemas.openxmlformats.org/officeDocument/2006/relationships/image" Target="../media/image85.jpe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jpeg"/><Relationship Id="rId10" Type="http://schemas.openxmlformats.org/officeDocument/2006/relationships/image" Target="../media/image89.jpe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.jpeg"/><Relationship Id="rId12" Type="http://schemas.openxmlformats.org/officeDocument/2006/relationships/image" Target="../media/image93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Relationship Id="rId3" Type="http://schemas.openxmlformats.org/officeDocument/2006/relationships/image" Target="../media/image82.jpeg"/><Relationship Id="rId4" Type="http://schemas.openxmlformats.org/officeDocument/2006/relationships/image" Target="../media/image83.jpeg"/><Relationship Id="rId5" Type="http://schemas.openxmlformats.org/officeDocument/2006/relationships/image" Target="../media/image84.jpeg"/><Relationship Id="rId6" Type="http://schemas.openxmlformats.org/officeDocument/2006/relationships/image" Target="../media/image85.jpe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jpeg"/><Relationship Id="rId10" Type="http://schemas.openxmlformats.org/officeDocument/2006/relationships/image" Target="../media/image89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ti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 celor mai apropiați vecini. Metode kernel. 
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212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Bogdan Alexe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 de Matematică și Informatică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 din București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6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7</a:t>
            </a:r>
          </a:p>
        </p:txBody>
      </p:sp>
      <p:pic>
        <p:nvPicPr>
          <p:cNvPr id="67" name="Picture 66"/>
          <p:cNvPicPr/>
          <p:nvPr/>
        </p:nvPicPr>
        <p:blipFill>
          <a:blip r:embed="rId2"/>
          <a:stretch/>
        </p:blipFill>
        <p:spPr>
          <a:xfrm>
            <a:off x="1024200" y="1645920"/>
            <a:ext cx="810144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9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21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941760" y="1636920"/>
            <a:ext cx="821124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Avantaje și proprietăți ale modelului k-NN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Modelul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k-NN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model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Suprafața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neliniară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de training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singur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ajustat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k,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suprafața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netedă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Dezavantaje ale modelului k-NN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înseamnă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euclidiană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Costul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computațional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ridicat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stocăm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parcurgem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întreg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timpul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testării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alternative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evitarea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costului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ridicat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partiționarea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arbori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k-d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locality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sensitive hashing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 din exemple etichetate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926080" y="1276360"/>
            <a:ext cx="4079520" cy="304740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/>
        </p:blipFill>
        <p:spPr>
          <a:xfrm>
            <a:off x="756360" y="51833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4"/>
          <a:stretch/>
        </p:blipFill>
        <p:spPr>
          <a:xfrm>
            <a:off x="3879360" y="6512040"/>
            <a:ext cx="1994400" cy="59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 pe baza metodei celor mai apropiați vecini</a:t>
            </a:r>
          </a:p>
        </p:txBody>
      </p:sp>
      <p:sp>
        <p:nvSpPr>
          <p:cNvPr id="81" name="TextShape 2"/>
          <p:cNvSpPr txBox="1"/>
          <p:nvPr/>
        </p:nvSpPr>
        <p:spPr>
          <a:xfrm>
            <a:off x="504000" y="154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k-NN: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 x,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Output-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media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3458160" y="6143040"/>
            <a:ext cx="2926080" cy="1163520"/>
          </a:xfrm>
          <a:prstGeom prst="rect">
            <a:avLst/>
          </a:prstGeom>
          <a:ln>
            <a:noFill/>
          </a:ln>
        </p:spPr>
      </p:pic>
      <p:pic>
        <p:nvPicPr>
          <p:cNvPr id="83" name="Picture 82"/>
          <p:cNvPicPr/>
          <p:nvPr/>
        </p:nvPicPr>
        <p:blipFill>
          <a:blip r:embed="rId3"/>
          <a:stretch/>
        </p:blipFill>
        <p:spPr>
          <a:xfrm>
            <a:off x="1630080" y="1663720"/>
            <a:ext cx="6639120" cy="236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 kernel
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 din exemple etichetate</a:t>
            </a:r>
          </a:p>
        </p:txBody>
      </p:sp>
      <p:sp>
        <p:nvSpPr>
          <p:cNvPr id="86" name="TextShape 2"/>
          <p:cNvSpPr txBox="1"/>
          <p:nvPr/>
        </p:nvSpPr>
        <p:spPr>
          <a:xfrm>
            <a:off x="502920" y="14119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MSE</a:t>
            </a:r>
            <a:r>
              <a:rPr lang="en-US" sz="2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empirică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): </a:t>
            </a:r>
          </a:p>
        </p:txBody>
      </p:sp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756360" y="18566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/>
          <p:nvPr/>
        </p:nvPicPr>
        <p:blipFill>
          <a:blip r:embed="rId3"/>
          <a:stretch/>
        </p:blipFill>
        <p:spPr>
          <a:xfrm>
            <a:off x="4084560" y="3100580"/>
            <a:ext cx="1881360" cy="560520"/>
          </a:xfrm>
          <a:prstGeom prst="rect">
            <a:avLst/>
          </a:prstGeom>
          <a:ln>
            <a:noFill/>
          </a:ln>
        </p:spPr>
      </p:pic>
      <p:pic>
        <p:nvPicPr>
          <p:cNvPr id="89" name="Picture 88"/>
          <p:cNvPicPr/>
          <p:nvPr/>
        </p:nvPicPr>
        <p:blipFill>
          <a:blip r:embed="rId4"/>
          <a:stretch/>
        </p:blipFill>
        <p:spPr>
          <a:xfrm>
            <a:off x="4129920" y="4360700"/>
            <a:ext cx="1791000" cy="488160"/>
          </a:xfrm>
          <a:prstGeom prst="rect">
            <a:avLst/>
          </a:prstGeom>
          <a:ln>
            <a:noFill/>
          </a:ln>
        </p:spPr>
      </p:pic>
      <p:pic>
        <p:nvPicPr>
          <p:cNvPr id="90" name="Picture 89"/>
          <p:cNvPicPr/>
          <p:nvPr/>
        </p:nvPicPr>
        <p:blipFill>
          <a:blip r:embed="rId5"/>
          <a:stretch/>
        </p:blipFill>
        <p:spPr>
          <a:xfrm>
            <a:off x="1998000" y="5391920"/>
            <a:ext cx="6054480" cy="632520"/>
          </a:xfrm>
          <a:prstGeom prst="rect">
            <a:avLst/>
          </a:prstGeom>
          <a:ln>
            <a:noFill/>
          </a:ln>
        </p:spPr>
      </p:pic>
      <p:pic>
        <p:nvPicPr>
          <p:cNvPr id="91" name="Picture 90"/>
          <p:cNvPicPr/>
          <p:nvPr/>
        </p:nvPicPr>
        <p:blipFill>
          <a:blip r:embed="rId6"/>
          <a:stretch/>
        </p:blipFill>
        <p:spPr>
          <a:xfrm>
            <a:off x="3330360" y="6457320"/>
            <a:ext cx="3390120" cy="85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9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 găsirii funcției g de forma: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interpolează cel mai bine un set de exemple: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510640" y="2632680"/>
            <a:ext cx="5212080" cy="1094040"/>
          </a:xfrm>
          <a:prstGeom prst="rect">
            <a:avLst/>
          </a:prstGeom>
          <a:ln>
            <a:noFill/>
          </a:ln>
        </p:spPr>
      </p:pic>
      <p:pic>
        <p:nvPicPr>
          <p:cNvPr id="95" name="Picture 94"/>
          <p:cNvPicPr/>
          <p:nvPr/>
        </p:nvPicPr>
        <p:blipFill>
          <a:blip r:embed="rId3"/>
          <a:stretch/>
        </p:blipFill>
        <p:spPr>
          <a:xfrm>
            <a:off x="2391120" y="5258160"/>
            <a:ext cx="5852160" cy="5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97" name="CustomShape 2"/>
          <p:cNvSpPr/>
          <p:nvPr/>
        </p:nvSpPr>
        <p:spPr>
          <a:xfrm>
            <a:off x="1127880" y="2692800"/>
            <a:ext cx="6263280" cy="3796200"/>
          </a:xfrm>
          <a:prstGeom prst="rect">
            <a:avLst/>
          </a:prstGeom>
          <a:noFill/>
          <a:ln w="9360">
            <a:solidFill>
              <a:srgbClr val="FFFFFF"/>
            </a:solidFill>
            <a:custDash>
              <a:ds d="100000" sp="1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3"/>
          <p:cNvSpPr/>
          <p:nvPr/>
        </p:nvSpPr>
        <p:spPr>
          <a:xfrm>
            <a:off x="3023615" y="5392441"/>
            <a:ext cx="125640" cy="12528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99" name="CustomShape 4"/>
          <p:cNvSpPr/>
          <p:nvPr/>
        </p:nvSpPr>
        <p:spPr>
          <a:xfrm>
            <a:off x="505476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5"/>
          <p:cNvSpPr/>
          <p:nvPr/>
        </p:nvSpPr>
        <p:spPr>
          <a:xfrm>
            <a:off x="5448240" y="3609000"/>
            <a:ext cx="12564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6"/>
          <p:cNvSpPr/>
          <p:nvPr/>
        </p:nvSpPr>
        <p:spPr>
          <a:xfrm>
            <a:off x="440028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7"/>
          <p:cNvSpPr/>
          <p:nvPr/>
        </p:nvSpPr>
        <p:spPr>
          <a:xfrm>
            <a:off x="2212200" y="5478480"/>
            <a:ext cx="125640" cy="12672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9"/>
          <p:cNvSpPr/>
          <p:nvPr/>
        </p:nvSpPr>
        <p:spPr>
          <a:xfrm>
            <a:off x="5840640" y="3215880"/>
            <a:ext cx="1233720" cy="39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CustomShape 10"/>
              <p:cNvSpPr/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360">
                <a:solidFill>
                  <a:srgbClr val="FFFFF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/>
              <a:lstStyle/>
              <a:p>
                <a:pPr>
                  <a:buClr>
                    <a:srgbClr val="000000"/>
                  </a:buClr>
                  <a:buSzPct val="45000"/>
                </a:pP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charset="0"/>
                      </a:rPr>
                      <m:t>𝑤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>
          <p:sp>
            <p:nvSpPr>
              <p:cNvPr id="105" name="CustomShap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0">
                <a:blip r:embed="rId2"/>
                <a:stretch>
                  <a:fillRect b="-61364"/>
                </a:stretch>
              </a:blipFill>
              <a:ln w="9360">
                <a:solidFill>
                  <a:srgbClr val="FFFFFF"/>
                </a:solidFill>
                <a:miter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Line 11"/>
          <p:cNvSpPr/>
          <p:nvPr/>
        </p:nvSpPr>
        <p:spPr>
          <a:xfrm flipV="1">
            <a:off x="3615120" y="4263120"/>
            <a:ext cx="0" cy="18327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Line 12"/>
          <p:cNvSpPr/>
          <p:nvPr/>
        </p:nvSpPr>
        <p:spPr>
          <a:xfrm flipH="1">
            <a:off x="1389600" y="4263120"/>
            <a:ext cx="2225160" cy="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3"/>
          <p:cNvSpPr/>
          <p:nvPr/>
        </p:nvSpPr>
        <p:spPr>
          <a:xfrm>
            <a:off x="3550320" y="4202460"/>
            <a:ext cx="124920" cy="12636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09" name="CustomShape 14"/>
          <p:cNvSpPr/>
          <p:nvPr/>
        </p:nvSpPr>
        <p:spPr>
          <a:xfrm>
            <a:off x="3353040" y="5965560"/>
            <a:ext cx="515520" cy="52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5"/>
          <p:cNvSpPr/>
          <p:nvPr/>
        </p:nvSpPr>
        <p:spPr>
          <a:xfrm>
            <a:off x="1258560" y="4132800"/>
            <a:ext cx="581400" cy="65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Line 16"/>
          <p:cNvSpPr/>
          <p:nvPr/>
        </p:nvSpPr>
        <p:spPr>
          <a:xfrm>
            <a:off x="3086680" y="5081286"/>
            <a:ext cx="0" cy="311155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Line 17"/>
          <p:cNvSpPr/>
          <p:nvPr/>
        </p:nvSpPr>
        <p:spPr>
          <a:xfrm flipV="1">
            <a:off x="3086680" y="5007240"/>
            <a:ext cx="0" cy="35550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3" name="CustomShape 18"/>
          <p:cNvSpPr/>
          <p:nvPr/>
        </p:nvSpPr>
        <p:spPr>
          <a:xfrm>
            <a:off x="4890758" y="5010468"/>
            <a:ext cx="497160" cy="56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19"/>
          <p:cNvSpPr/>
          <p:nvPr/>
        </p:nvSpPr>
        <p:spPr>
          <a:xfrm>
            <a:off x="1091880" y="2693160"/>
            <a:ext cx="6048000" cy="352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Line 20"/>
          <p:cNvSpPr/>
          <p:nvPr/>
        </p:nvSpPr>
        <p:spPr>
          <a:xfrm flipV="1">
            <a:off x="1343520" y="2818440"/>
            <a:ext cx="0" cy="327636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Line 21"/>
          <p:cNvSpPr/>
          <p:nvPr/>
        </p:nvSpPr>
        <p:spPr>
          <a:xfrm>
            <a:off x="1343520" y="6095520"/>
            <a:ext cx="5418360" cy="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22"/>
          <p:cNvSpPr/>
          <p:nvPr/>
        </p:nvSpPr>
        <p:spPr>
          <a:xfrm flipV="1">
            <a:off x="1343520" y="2818440"/>
            <a:ext cx="5292000" cy="3276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CustomShape 23"/>
          <p:cNvSpPr/>
          <p:nvPr/>
        </p:nvSpPr>
        <p:spPr>
          <a:xfrm>
            <a:off x="2008080" y="531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24"/>
          <p:cNvSpPr/>
          <p:nvPr/>
        </p:nvSpPr>
        <p:spPr>
          <a:xfrm>
            <a:off x="2008080" y="58348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Formula 25"/>
              <p:cNvSpPr txBox="1"/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120" name="Formula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  <a:blipFill rotWithShape="0">
                <a:blip r:embed="rId3"/>
                <a:stretch>
                  <a:fillRect r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Formula 26"/>
              <p:cNvSpPr txBox="1"/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121" name="Formula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  <a:blipFill rotWithShape="0">
                <a:blip r:embed="rId4"/>
                <a:stretch>
                  <a:fillRect l="-454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Formula 27"/>
              <p:cNvSpPr txBox="1"/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𝜉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122" name="Formula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  <a:blipFill rotWithShape="0">
                <a:blip r:embed="rId5"/>
                <a:stretch>
                  <a:fillRect l="-16000" r="-24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Formula 28"/>
              <p:cNvSpPr txBox="1"/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𝑦</m:t>
                      </m:r>
                      <m:r>
                        <a:rPr sz="2400">
                          <a:latin typeface="Cambria Math" charset="0"/>
                        </a:rPr>
                        <m:t>=</m:t>
                      </m:r>
                      <m:r>
                        <a:rPr sz="2400">
                          <a:latin typeface="Cambria Math" charset="0"/>
                        </a:rPr>
                        <m:t>𝑔</m:t>
                      </m:r>
                      <m:r>
                        <a:rPr sz="2400">
                          <a:latin typeface="Cambria Math" charset="0"/>
                        </a:rPr>
                        <m:t>(</m:t>
                      </m:r>
                      <m:r>
                        <a:rPr sz="2400">
                          <a:latin typeface="Cambria Math" charset="0"/>
                        </a:rPr>
                        <m:t>𝑥</m:t>
                      </m:r>
                      <m:r>
                        <a:rPr sz="2400">
                          <a:latin typeface="Cambria Math" charset="0"/>
                        </a:rPr>
                        <m:t>)=</m:t>
                      </m:r>
                      <m:d>
                        <m:dPr>
                          <m:begChr m:val="⟨"/>
                          <m:endChr m:val="⟩"/>
                          <m:ctrlPr>
                            <a:rPr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sz="2400">
                              <a:latin typeface="Cambria Math" charset="0"/>
                            </a:rPr>
                            <m:t>𝑤</m:t>
                          </m:r>
                          <m:r>
                            <a:rPr sz="2400">
                              <a:latin typeface="Cambria Math" charset="0"/>
                            </a:rPr>
                            <m:t>,</m:t>
                          </m:r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123" name="Formula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  <a:blipFill rotWithShape="0">
                <a:blip r:embed="rId6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17"/>
          <p:cNvSpPr/>
          <p:nvPr/>
        </p:nvSpPr>
        <p:spPr>
          <a:xfrm flipH="1" flipV="1">
            <a:off x="2201180" y="4899080"/>
            <a:ext cx="315098" cy="45817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 celor mai apropiați vecini
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25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Erorarea funcției liniare pe un exemplu particular: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de pierdere pe toate exemplele: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3648960" y="2988360"/>
            <a:ext cx="2640960" cy="577800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3"/>
          <a:stretch/>
        </p:blipFill>
        <p:spPr>
          <a:xfrm>
            <a:off x="878400" y="4401720"/>
            <a:ext cx="6491520" cy="1145880"/>
          </a:xfrm>
          <a:prstGeom prst="rect">
            <a:avLst/>
          </a:prstGeom>
          <a:ln>
            <a:noFill/>
          </a:ln>
        </p:spPr>
      </p:pic>
      <p:pic>
        <p:nvPicPr>
          <p:cNvPr id="128" name="Picture 127"/>
          <p:cNvPicPr/>
          <p:nvPr/>
        </p:nvPicPr>
        <p:blipFill>
          <a:blip r:embed="rId4"/>
          <a:stretch/>
        </p:blipFill>
        <p:spPr>
          <a:xfrm>
            <a:off x="847800" y="5549760"/>
            <a:ext cx="4830120" cy="123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30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de pierdere scrisă vectorial: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este valoarea optimă pentru w?</a:t>
            </a:r>
          </a:p>
        </p:txBody>
      </p:sp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858960" y="2655000"/>
            <a:ext cx="6766560" cy="155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3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Ecuația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2"/>
          <a:stretch/>
        </p:blipFill>
        <p:spPr>
          <a:xfrm>
            <a:off x="775800" y="2564280"/>
            <a:ext cx="7362360" cy="1118520"/>
          </a:xfrm>
          <a:prstGeom prst="rect">
            <a:avLst/>
          </a:prstGeom>
          <a:ln>
            <a:noFill/>
          </a:ln>
        </p:spPr>
      </p:pic>
      <p:pic>
        <p:nvPicPr>
          <p:cNvPr id="135" name="Picture 134"/>
          <p:cNvPicPr/>
          <p:nvPr/>
        </p:nvPicPr>
        <p:blipFill>
          <a:blip r:embed="rId3"/>
          <a:stretch/>
        </p:blipFill>
        <p:spPr>
          <a:xfrm>
            <a:off x="842400" y="4565880"/>
            <a:ext cx="3200400" cy="629640"/>
          </a:xfrm>
          <a:prstGeom prst="rect">
            <a:avLst/>
          </a:prstGeom>
          <a:ln>
            <a:noFill/>
          </a:ln>
        </p:spPr>
      </p:pic>
      <p:pic>
        <p:nvPicPr>
          <p:cNvPr id="136" name="Picture 135"/>
          <p:cNvPicPr/>
          <p:nvPr/>
        </p:nvPicPr>
        <p:blipFill>
          <a:blip r:embed="rId4"/>
          <a:stretch/>
        </p:blipFill>
        <p:spPr>
          <a:xfrm>
            <a:off x="914400" y="6381360"/>
            <a:ext cx="4389120" cy="78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38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 inversa nu există, problema este “prost-pusă” și trebuie să utilizăm regularizarea. Criteriul de optimizare devine: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Iar soluția optimă pentru w este dată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Picture 138"/>
          <p:cNvPicPr/>
          <p:nvPr/>
        </p:nvPicPr>
        <p:blipFill>
          <a:blip r:embed="rId2"/>
          <a:stretch/>
        </p:blipFill>
        <p:spPr>
          <a:xfrm>
            <a:off x="869400" y="3582720"/>
            <a:ext cx="7360200" cy="1125360"/>
          </a:xfrm>
          <a:prstGeom prst="rect">
            <a:avLst/>
          </a:prstGeom>
          <a:ln>
            <a:noFill/>
          </a:ln>
        </p:spPr>
      </p:pic>
      <p:pic>
        <p:nvPicPr>
          <p:cNvPr id="140" name="Picture 139"/>
          <p:cNvPicPr/>
          <p:nvPr/>
        </p:nvPicPr>
        <p:blipFill>
          <a:blip r:embed="rId3"/>
          <a:stretch/>
        </p:blipFill>
        <p:spPr>
          <a:xfrm>
            <a:off x="872280" y="5532840"/>
            <a:ext cx="7124760" cy="165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42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optimă este: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826560" y="2452320"/>
            <a:ext cx="8250480" cy="413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Evoluția metodelor de învățare automată</a:t>
            </a:r>
          </a:p>
        </p:txBody>
      </p:sp>
      <p:sp>
        <p:nvSpPr>
          <p:cNvPr id="14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 1950: este introdus perceptronul (Rosenblatt, 1957)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 1980: este introdus algoritmul de backpropagare pentru rețele neuronale multistrat (Hinton, 1986)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 1990: apar metodele kernel (nucleu)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Perceptronul</a:t>
            </a:r>
          </a:p>
        </p:txBody>
      </p:sp>
      <p:sp>
        <p:nvSpPr>
          <p:cNvPr id="147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-924599" y="1767959"/>
            <a:ext cx="10332383" cy="389490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 de separare liniară</a:t>
            </a:r>
          </a:p>
        </p:txBody>
      </p:sp>
      <p:sp>
        <p:nvSpPr>
          <p:cNvPr id="150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Picture 150"/>
          <p:cNvPicPr/>
          <p:nvPr/>
        </p:nvPicPr>
        <p:blipFill>
          <a:blip r:embed="rId2"/>
          <a:stretch/>
        </p:blipFill>
        <p:spPr>
          <a:xfrm>
            <a:off x="983520" y="1352160"/>
            <a:ext cx="8643600" cy="584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 (Minsky și Papert, 1969)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ine 3" descr="ch1fig5.jpg"/>
          <p:cNvPicPr/>
          <p:nvPr/>
        </p:nvPicPr>
        <p:blipFill>
          <a:blip r:embed="rId2"/>
          <a:stretch/>
        </p:blipFill>
        <p:spPr>
          <a:xfrm>
            <a:off x="1968120" y="3335760"/>
            <a:ext cx="5946840" cy="277200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548640" y="1737360"/>
            <a:ext cx="877824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metodă de clasificare liniară nu poate învăța funcția XOR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1: Rețele neuronale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6620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1260720" y="1672560"/>
            <a:ext cx="7791840" cy="50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 din exemple etichetate</a:t>
            </a:r>
          </a:p>
        </p:txBody>
      </p:sp>
      <p:sp>
        <p:nvSpPr>
          <p:cNvPr id="43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44" name="Picture 43"/>
          <p:cNvPicPr/>
          <p:nvPr/>
        </p:nvPicPr>
        <p:blipFill>
          <a:blip r:embed="rId2"/>
          <a:stretch/>
        </p:blipFill>
        <p:spPr>
          <a:xfrm>
            <a:off x="3419280" y="1338039"/>
            <a:ext cx="3017520" cy="2770200"/>
          </a:xfrm>
          <a:prstGeom prst="rect">
            <a:avLst/>
          </a:prstGeom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3"/>
          <a:stretch/>
        </p:blipFill>
        <p:spPr>
          <a:xfrm>
            <a:off x="687240" y="5063971"/>
            <a:ext cx="8548200" cy="608040"/>
          </a:xfrm>
          <a:prstGeom prst="rect">
            <a:avLst/>
          </a:prstGeom>
          <a:ln>
            <a:noFill/>
          </a:ln>
        </p:spPr>
      </p:pic>
      <p:pic>
        <p:nvPicPr>
          <p:cNvPr id="46" name="Picture 45"/>
          <p:cNvPicPr/>
          <p:nvPr/>
        </p:nvPicPr>
        <p:blipFill>
          <a:blip r:embed="rId4"/>
          <a:stretch/>
        </p:blipFill>
        <p:spPr>
          <a:xfrm>
            <a:off x="3879360" y="6583680"/>
            <a:ext cx="1994400" cy="59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1: Rețele neuronale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4"/>
          <p:cNvSpPr txBox="1"/>
          <p:nvPr/>
        </p:nvSpPr>
        <p:spPr>
          <a:xfrm>
            <a:off x="365760" y="1769040"/>
            <a:ext cx="92138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 de decizie devine non-liniară</a:t>
            </a:r>
          </a:p>
        </p:txBody>
      </p:sp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349200" y="2591280"/>
            <a:ext cx="5810400" cy="432216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3"/>
          <a:stretch/>
        </p:blipFill>
        <p:spPr>
          <a:xfrm>
            <a:off x="6015600" y="2962080"/>
            <a:ext cx="3855600" cy="315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2: Metode kernel</a:t>
            </a:r>
          </a:p>
        </p:txBody>
      </p:sp>
      <p:sp>
        <p:nvSpPr>
          <p:cNvPr id="167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Metodele kernel funcționează prin următorii doi pași: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Datele sunt scufundate într-un spațiu (Hilbert) cu mai multe dimensiuni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Relațiile liniare sunt căutat în acest spațiu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Scufundarea datelor se realizează implicit, prin specificarea produsului scalar între exemple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Scufundarea datelor cu o funcție kernel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Relațiile neliniare din spațiul original sunt transformate în relații liniare prin scufundare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360360" y="3162960"/>
            <a:ext cx="9317160" cy="397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 kernel</a:t>
            </a:r>
          </a:p>
        </p:txBody>
      </p:sp>
      <p:sp>
        <p:nvSpPr>
          <p:cNvPr id="172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Algoritmii sunt implementați (în forma duală) astfel încât coordontale punctelor scufundate nu sunt necesare, fiind suficientă specificarea produsului scalar între perechi de puncte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“Kernel trick”: Produsul scalar poate fi înlocuit cu orice funcție de similaritate, numită și funcție kernel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74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 inversa nu există, problema este “prost-pusă” și trebuie să utilizăm regularizarea. Criteriul de optimizare devine: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Iar soluția optimă pentru w este dată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869400" y="3582720"/>
            <a:ext cx="7360200" cy="1125360"/>
          </a:xfrm>
          <a:prstGeom prst="rect">
            <a:avLst/>
          </a:prstGeom>
          <a:ln>
            <a:noFill/>
          </a:ln>
        </p:spPr>
      </p:pic>
      <p:pic>
        <p:nvPicPr>
          <p:cNvPr id="176" name="Picture 175"/>
          <p:cNvPicPr/>
          <p:nvPr/>
        </p:nvPicPr>
        <p:blipFill>
          <a:blip r:embed="rId3"/>
          <a:stretch/>
        </p:blipFill>
        <p:spPr>
          <a:xfrm>
            <a:off x="872280" y="5532840"/>
            <a:ext cx="7124760" cy="165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78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optimă este: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Picture 178"/>
          <p:cNvPicPr/>
          <p:nvPr/>
        </p:nvPicPr>
        <p:blipFill>
          <a:blip r:embed="rId2"/>
          <a:stretch/>
        </p:blipFill>
        <p:spPr>
          <a:xfrm>
            <a:off x="826560" y="2452320"/>
            <a:ext cx="8250480" cy="413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8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 că: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Picture 181"/>
          <p:cNvPicPr/>
          <p:nvPr/>
        </p:nvPicPr>
        <p:blipFill>
          <a:blip r:embed="rId2"/>
          <a:stretch/>
        </p:blipFill>
        <p:spPr>
          <a:xfrm>
            <a:off x="779400" y="1715040"/>
            <a:ext cx="8237160" cy="275616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3"/>
          <a:stretch/>
        </p:blipFill>
        <p:spPr>
          <a:xfrm>
            <a:off x="902520" y="5212080"/>
            <a:ext cx="1702440" cy="54864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4"/>
          <a:stretch/>
        </p:blipFill>
        <p:spPr>
          <a:xfrm>
            <a:off x="898200" y="6533640"/>
            <a:ext cx="3399480" cy="69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86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 matricea Gram: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858960" y="1347480"/>
            <a:ext cx="3561840" cy="307764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/>
        </p:blipFill>
        <p:spPr>
          <a:xfrm>
            <a:off x="847440" y="5007960"/>
            <a:ext cx="1895760" cy="64584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/>
        </p:blipFill>
        <p:spPr>
          <a:xfrm>
            <a:off x="897840" y="6447960"/>
            <a:ext cx="2592720" cy="86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9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 forma duală, informația din exemplele de antrenare este dată prin matricea Gram ce conține produsul scalar între perechi de puncte: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de predicție este dată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Picture 191"/>
          <p:cNvPicPr/>
          <p:nvPr/>
        </p:nvPicPr>
        <p:blipFill>
          <a:blip r:embed="rId2"/>
          <a:stretch/>
        </p:blipFill>
        <p:spPr>
          <a:xfrm>
            <a:off x="865080" y="3566160"/>
            <a:ext cx="2975400" cy="654840"/>
          </a:xfrm>
          <a:prstGeom prst="rect">
            <a:avLst/>
          </a:prstGeom>
          <a:ln>
            <a:noFill/>
          </a:ln>
        </p:spPr>
      </p:pic>
      <p:pic>
        <p:nvPicPr>
          <p:cNvPr id="193" name="Picture 192"/>
          <p:cNvPicPr/>
          <p:nvPr/>
        </p:nvPicPr>
        <p:blipFill>
          <a:blip r:embed="rId3"/>
          <a:stretch/>
        </p:blipFill>
        <p:spPr>
          <a:xfrm>
            <a:off x="753480" y="4937760"/>
            <a:ext cx="8227080" cy="148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</a:t>
            </a:r>
          </a:p>
        </p:txBody>
      </p:sp>
      <p:sp>
        <p:nvSpPr>
          <p:cNvPr id="19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Aplicăm “kernel trick”, înlocuind produsul scalar cu o funcție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3779280" y="3149640"/>
            <a:ext cx="1540800" cy="854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3"/>
          <a:stretch/>
        </p:blipFill>
        <p:spPr>
          <a:xfrm>
            <a:off x="228960" y="4246920"/>
            <a:ext cx="4617360" cy="174492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4"/>
          <a:stretch/>
        </p:blipFill>
        <p:spPr>
          <a:xfrm>
            <a:off x="4865760" y="4258440"/>
            <a:ext cx="5029200" cy="174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este eticheta exemplului de test x?</a:t>
            </a:r>
          </a:p>
        </p:txBody>
      </p:sp>
      <p:sp>
        <p:nvSpPr>
          <p:cNvPr id="48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Picture 48"/>
          <p:cNvPicPr/>
          <p:nvPr/>
        </p:nvPicPr>
        <p:blipFill>
          <a:blip r:embed="rId2"/>
          <a:stretch/>
        </p:blipFill>
        <p:spPr>
          <a:xfrm>
            <a:off x="2338560" y="1831320"/>
            <a:ext cx="5664600" cy="5299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0"/>
            <a:ext cx="9575588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60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4" y="48126"/>
            <a:ext cx="9575588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5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</a:t>
            </a:r>
          </a:p>
        </p:txBody>
      </p:sp>
      <p:sp>
        <p:nvSpPr>
          <p:cNvPr id="200" name="TextShape 2"/>
          <p:cNvSpPr txBox="1"/>
          <p:nvPr/>
        </p:nvSpPr>
        <p:spPr>
          <a:xfrm>
            <a:off x="428400" y="1727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Ponderile duale se calculează astfel: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de predicție devine: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Picture 200"/>
          <p:cNvPicPr/>
          <p:nvPr/>
        </p:nvPicPr>
        <p:blipFill>
          <a:blip r:embed="rId2"/>
          <a:stretch/>
        </p:blipFill>
        <p:spPr>
          <a:xfrm>
            <a:off x="739800" y="3663360"/>
            <a:ext cx="7507440" cy="3238920"/>
          </a:xfrm>
          <a:prstGeom prst="rect">
            <a:avLst/>
          </a:prstGeom>
          <a:ln>
            <a:noFill/>
          </a:ln>
        </p:spPr>
      </p:pic>
      <p:pic>
        <p:nvPicPr>
          <p:cNvPr id="202" name="Picture 201"/>
          <p:cNvPicPr/>
          <p:nvPr/>
        </p:nvPicPr>
        <p:blipFill>
          <a:blip r:embed="rId3"/>
          <a:stretch/>
        </p:blipFill>
        <p:spPr>
          <a:xfrm>
            <a:off x="803880" y="2288880"/>
            <a:ext cx="7079400" cy="69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 (MATLAB)</a:t>
            </a:r>
          </a:p>
        </p:txBody>
      </p:sp>
      <p:sp>
        <p:nvSpPr>
          <p:cNvPr id="204" name="TextShape 2"/>
          <p:cNvSpPr txBox="1"/>
          <p:nvPr/>
        </p:nvSpPr>
        <p:spPr>
          <a:xfrm>
            <a:off x="428400" y="1727280"/>
            <a:ext cx="9071640" cy="558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lambda = 10^(-6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);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X -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T -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clasele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datelor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= size(s,1);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X * X';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Antrenarea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metodei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alpha =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inv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 + lambda * eye(n)) * T;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save model alpha;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Prezicerea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etichetelor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 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 = K * alpha;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 = sign(y);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 (MATLAB)</a:t>
            </a:r>
          </a:p>
        </p:txBody>
      </p:sp>
      <p:sp>
        <p:nvSpPr>
          <p:cNvPr id="206" name="TextShape 2"/>
          <p:cNvSpPr txBox="1"/>
          <p:nvPr/>
        </p:nvSpPr>
        <p:spPr>
          <a:xfrm>
            <a:off x="437760" y="1717920"/>
            <a:ext cx="9071640" cy="364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load model;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Xt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test (un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X -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Kx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* X';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Prezicerea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etichetelor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test: 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 =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Kx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* alpha;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 = sign(y);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</a:t>
            </a:r>
          </a:p>
        </p:txBody>
      </p:sp>
      <p:sp>
        <p:nvSpPr>
          <p:cNvPr id="208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Definiție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X </a:t>
            </a: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Hilbert F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Teoremă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finit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08"/>
          <p:cNvPicPr/>
          <p:nvPr/>
        </p:nvPicPr>
        <p:blipFill>
          <a:blip r:embed="rId2"/>
          <a:stretch/>
        </p:blipFill>
        <p:spPr>
          <a:xfrm>
            <a:off x="529200" y="2358000"/>
            <a:ext cx="3733560" cy="520200"/>
          </a:xfrm>
          <a:prstGeom prst="rect">
            <a:avLst/>
          </a:prstGeom>
          <a:ln>
            <a:noFill/>
          </a:ln>
        </p:spPr>
      </p:pic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437760" y="3893040"/>
            <a:ext cx="5689440" cy="65988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2825408" y="4484836"/>
            <a:ext cx="1955520" cy="58356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450000" y="5021640"/>
            <a:ext cx="4762080" cy="73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 de funcții kernel</a:t>
            </a:r>
          </a:p>
        </p:txBody>
      </p:sp>
      <p:sp>
        <p:nvSpPr>
          <p:cNvPr id="214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 definirea explicită a funcției de scufundare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535680" y="2298600"/>
            <a:ext cx="8999640" cy="522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 de funcții kernel</a:t>
            </a:r>
          </a:p>
        </p:txBody>
      </p:sp>
      <p:sp>
        <p:nvSpPr>
          <p:cNvPr id="217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anterior: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Aceeași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corespunde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scufundării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582120" y="2377440"/>
            <a:ext cx="7347240" cy="3424680"/>
          </a:xfrm>
          <a:prstGeom prst="rect">
            <a:avLst/>
          </a:prstGeom>
          <a:ln>
            <a:noFill/>
          </a:ln>
        </p:spPr>
      </p:pic>
      <p:pic>
        <p:nvPicPr>
          <p:cNvPr id="219" name="Picture 218"/>
          <p:cNvPicPr/>
          <p:nvPr/>
        </p:nvPicPr>
        <p:blipFill>
          <a:blip r:embed="rId3"/>
          <a:stretch/>
        </p:blipFill>
        <p:spPr>
          <a:xfrm>
            <a:off x="524520" y="6468480"/>
            <a:ext cx="7065000" cy="57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polinomială</a:t>
            </a:r>
          </a:p>
        </p:txBody>
      </p:sp>
      <p:sp>
        <p:nvSpPr>
          <p:cNvPr id="221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o constantă reală pozitivă c și un număr natural 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Constanta c permite controlul gradului de influență al polinoamelor de diverse grade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548640" y="2834640"/>
            <a:ext cx="4053600" cy="77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Gaussiană (RBF)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                          și                          din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529200" y="2276640"/>
            <a:ext cx="9210240" cy="481968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3"/>
          <a:stretch/>
        </p:blipFill>
        <p:spPr>
          <a:xfrm>
            <a:off x="1936800" y="1682280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4"/>
          <a:stretch/>
        </p:blipFill>
        <p:spPr>
          <a:xfrm>
            <a:off x="5212080" y="1655280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5"/>
          <a:stretch/>
        </p:blipFill>
        <p:spPr>
          <a:xfrm>
            <a:off x="8624160" y="1609920"/>
            <a:ext cx="558360" cy="62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 celor mai apropiați vecini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1852544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k-NN: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 x,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Atribuim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etichata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majoritară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conform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3402720" y="1795680"/>
            <a:ext cx="2926080" cy="270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intersecție</a:t>
            </a:r>
          </a:p>
        </p:txBody>
      </p:sp>
      <p:sp>
        <p:nvSpPr>
          <p:cNvPr id="230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                          și                          din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230"/>
          <p:cNvPicPr/>
          <p:nvPr/>
        </p:nvPicPr>
        <p:blipFill>
          <a:blip r:embed="rId2"/>
          <a:stretch/>
        </p:blipFill>
        <p:spPr>
          <a:xfrm>
            <a:off x="1936800" y="1682280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/>
        </p:blipFill>
        <p:spPr>
          <a:xfrm>
            <a:off x="5212080" y="1655280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4"/>
          <a:stretch/>
        </p:blipFill>
        <p:spPr>
          <a:xfrm>
            <a:off x="8624160" y="1609920"/>
            <a:ext cx="558360" cy="621720"/>
          </a:xfrm>
          <a:prstGeom prst="rect">
            <a:avLst/>
          </a:prstGeom>
          <a:ln>
            <a:noFill/>
          </a:ln>
        </p:spPr>
      </p:pic>
      <p:pic>
        <p:nvPicPr>
          <p:cNvPr id="234" name="Picture 233"/>
          <p:cNvPicPr/>
          <p:nvPr/>
        </p:nvPicPr>
        <p:blipFill>
          <a:blip r:embed="rId5"/>
          <a:stretch/>
        </p:blipFill>
        <p:spPr>
          <a:xfrm>
            <a:off x="512640" y="2205000"/>
            <a:ext cx="8688960" cy="266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 funcții kernel</a:t>
            </a:r>
          </a:p>
        </p:txBody>
      </p:sp>
      <p:sp>
        <p:nvSpPr>
          <p:cNvPr id="236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Hellinger: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PQ: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584640" y="2278080"/>
            <a:ext cx="3931920" cy="564480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/>
          <p:nvPr/>
        </p:nvPicPr>
        <p:blipFill>
          <a:blip r:embed="rId3"/>
          <a:stretch/>
        </p:blipFill>
        <p:spPr>
          <a:xfrm>
            <a:off x="561600" y="3710160"/>
            <a:ext cx="4467600" cy="786960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/>
          <p:nvPr/>
        </p:nvPicPr>
        <p:blipFill>
          <a:blip r:embed="rId4"/>
          <a:stretch/>
        </p:blipFill>
        <p:spPr>
          <a:xfrm>
            <a:off x="577800" y="4510800"/>
            <a:ext cx="8491320" cy="660960"/>
          </a:xfrm>
          <a:prstGeom prst="rect">
            <a:avLst/>
          </a:prstGeom>
          <a:ln>
            <a:noFill/>
          </a:ln>
        </p:spPr>
      </p:pic>
      <p:pic>
        <p:nvPicPr>
          <p:cNvPr id="240" name="Picture 239"/>
          <p:cNvPicPr/>
          <p:nvPr/>
        </p:nvPicPr>
        <p:blipFill>
          <a:blip r:embed="rId5"/>
          <a:stretch/>
        </p:blipFill>
        <p:spPr>
          <a:xfrm>
            <a:off x="528120" y="5293440"/>
            <a:ext cx="8596440" cy="68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Noi funcții kernel din combinații</a:t>
            </a:r>
          </a:p>
        </p:txBody>
      </p:sp>
      <p:sp>
        <p:nvSpPr>
          <p:cNvPr id="242" name="TextShape 2"/>
          <p:cNvSpPr txBox="1"/>
          <p:nvPr/>
        </p:nvSpPr>
        <p:spPr>
          <a:xfrm>
            <a:off x="253800" y="1656720"/>
            <a:ext cx="9327960" cy="181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Fiind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k1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k2,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a,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simetrică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următoarele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Picture 242"/>
          <p:cNvPicPr/>
          <p:nvPr/>
        </p:nvPicPr>
        <p:blipFill>
          <a:blip r:embed="rId2"/>
          <a:stretch/>
        </p:blipFill>
        <p:spPr>
          <a:xfrm>
            <a:off x="1942920" y="3364920"/>
            <a:ext cx="6375240" cy="353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Normalizarea datelor</a:t>
            </a:r>
          </a:p>
        </p:txBody>
      </p:sp>
      <p:sp>
        <p:nvSpPr>
          <p:cNvPr id="245" name="TextShape 2"/>
          <p:cNvSpPr txBox="1"/>
          <p:nvPr/>
        </p:nvSpPr>
        <p:spPr>
          <a:xfrm>
            <a:off x="181800" y="1692720"/>
            <a:ext cx="9327960" cy="4250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245"/>
          <p:cNvPicPr/>
          <p:nvPr/>
        </p:nvPicPr>
        <p:blipFill>
          <a:blip r:embed="rId2"/>
          <a:stretch/>
        </p:blipFill>
        <p:spPr>
          <a:xfrm>
            <a:off x="440640" y="2243880"/>
            <a:ext cx="4973760" cy="126180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/>
        </p:blipFill>
        <p:spPr>
          <a:xfrm>
            <a:off x="509760" y="4023360"/>
            <a:ext cx="5819040" cy="1267920"/>
          </a:xfrm>
          <a:prstGeom prst="rect">
            <a:avLst/>
          </a:prstGeom>
          <a:ln>
            <a:noFill/>
          </a:ln>
        </p:spPr>
      </p:pic>
      <p:pic>
        <p:nvPicPr>
          <p:cNvPr id="248" name="Picture 247"/>
          <p:cNvPicPr/>
          <p:nvPr/>
        </p:nvPicPr>
        <p:blipFill>
          <a:blip r:embed="rId4"/>
          <a:stretch/>
        </p:blipFill>
        <p:spPr>
          <a:xfrm>
            <a:off x="548640" y="5913720"/>
            <a:ext cx="2926080" cy="124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Normalizarea datelor (MATLAB)</a:t>
            </a:r>
          </a:p>
        </p:txBody>
      </p:sp>
      <p:sp>
        <p:nvSpPr>
          <p:cNvPr id="250" name="TextShape 2"/>
          <p:cNvSpPr txBox="1"/>
          <p:nvPr/>
        </p:nvSpPr>
        <p:spPr>
          <a:xfrm>
            <a:off x="181800" y="1679040"/>
            <a:ext cx="9327960" cy="5451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X -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În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forma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primală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L1: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 =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bsxfun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(@times, X, 1./sum(X,2));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L2: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 =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bsxfun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(@times, X, 1./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sqrt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(sum(X.^2,2)));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În</a:t>
            </a: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forma </a:t>
            </a:r>
            <a:r>
              <a:rPr lang="en-US" sz="24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duală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L2: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X * X’;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sqrt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diag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(K));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K ./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*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');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25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52" name="Picture 25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53" name="Picture 25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54" name="Picture 25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55" name="Picture 25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sp>
        <p:nvSpPr>
          <p:cNvPr id="257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258" name="Picture 25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60" name="Picture 25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61" name="Picture 26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2" name="Line 3"/>
          <p:cNvSpPr/>
          <p:nvPr/>
        </p:nvSpPr>
        <p:spPr>
          <a:xfrm>
            <a:off x="3912480" y="2103120"/>
            <a:ext cx="1463040" cy="512064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262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64" name="Picture 263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sp>
        <p:nvSpPr>
          <p:cNvPr id="269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270" name="Picture 269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4" name="Line 3"/>
          <p:cNvSpPr/>
          <p:nvPr/>
        </p:nvSpPr>
        <p:spPr>
          <a:xfrm>
            <a:off x="4918320" y="2289960"/>
            <a:ext cx="182880" cy="502920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74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76" name="Picture 275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78" name="Picture 277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79" name="Picture 278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82" name="Picture 281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83" name="Picture 282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4" name="Picture 283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85" name="Picture 284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86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286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90" name="Picture 289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91" name="Picture 290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 hiperplanul de margine maximă</a:t>
            </a:r>
          </a:p>
        </p:txBody>
      </p:sp>
      <p:sp>
        <p:nvSpPr>
          <p:cNvPr id="293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294" name="Picture 293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95" name="Picture 294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96" name="Picture 295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97" name="Picture 296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8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 w="91440">
            <a:noFill/>
          </a:ln>
        </p:spPr>
      </p:pic>
      <p:sp>
        <p:nvSpPr>
          <p:cNvPr id="3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 hiperplanul de margine maximă</a:t>
            </a:r>
          </a:p>
        </p:txBody>
      </p:sp>
      <p:sp>
        <p:nvSpPr>
          <p:cNvPr id="307" name="TextShape 2"/>
          <p:cNvSpPr txBox="1"/>
          <p:nvPr/>
        </p:nvSpPr>
        <p:spPr>
          <a:xfrm>
            <a:off x="360000" y="1661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Mașini cu </a:t>
            </a:r>
            <a:r>
              <a:rPr lang="en-US" sz="3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 suport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(SVM)</a:t>
            </a:r>
          </a:p>
        </p:txBody>
      </p:sp>
      <p:pic>
        <p:nvPicPr>
          <p:cNvPr id="308" name="Picture 30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09" name="Picture 30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12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6"/>
          <p:cNvSpPr/>
          <p:nvPr/>
        </p:nvSpPr>
        <p:spPr>
          <a:xfrm>
            <a:off x="5236560" y="3601440"/>
            <a:ext cx="15210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2386080" y="2645640"/>
            <a:ext cx="15624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în cazul k = 1?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2560" y="1658848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diagramă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Voronoi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partiționat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regiuni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granțiele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zonele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training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neliniară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1748160" y="1480431"/>
            <a:ext cx="6755760" cy="296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(Hard Margin)</a:t>
            </a:r>
          </a:p>
        </p:txBody>
      </p:sp>
      <p:pic>
        <p:nvPicPr>
          <p:cNvPr id="318" name="Picture 317"/>
          <p:cNvPicPr/>
          <p:nvPr/>
        </p:nvPicPr>
        <p:blipFill>
          <a:blip r:embed="rId2"/>
          <a:stretch/>
        </p:blipFill>
        <p:spPr>
          <a:xfrm>
            <a:off x="502560" y="1737360"/>
            <a:ext cx="9184320" cy="522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 cazul în care exemple nu sunt liniar separabile:</a:t>
            </a:r>
          </a:p>
        </p:txBody>
      </p:sp>
      <p:pic>
        <p:nvPicPr>
          <p:cNvPr id="321" name="Picture 320"/>
          <p:cNvPicPr/>
          <p:nvPr/>
        </p:nvPicPr>
        <p:blipFill>
          <a:blip r:embed="rId2"/>
          <a:stretch/>
        </p:blipFill>
        <p:spPr>
          <a:xfrm>
            <a:off x="394560" y="2742120"/>
            <a:ext cx="9206640" cy="402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(MATLAB)</a:t>
            </a:r>
          </a:p>
        </p:txBody>
      </p:sp>
      <p:sp>
        <p:nvSpPr>
          <p:cNvPr id="323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LIBSVM: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http://www.csie.ntu.edu.tw/~cjlin/libsvm/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svmtrain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svmpredict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VLFeat: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http://www.vlfeat.org/matlab/vl_svmtrain.html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vl_svmtrain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  <p:sp>
        <p:nvSpPr>
          <p:cNvPr id="326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Scheme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One-versus-one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One-versus-all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6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28" name="Picture 327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29" name="Picture 328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30" name="Picture 329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31" name="Picture 330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One-versus-one</a:t>
            </a:r>
          </a:p>
        </p:txBody>
      </p:sp>
      <p:sp>
        <p:nvSpPr>
          <p:cNvPr id="333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34" name="Picture 333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35" name="Picture 334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36" name="Picture 335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37" name="Picture 336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38" name="Picture 337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39" name="Picture 338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40" name="Line 3"/>
          <p:cNvSpPr/>
          <p:nvPr/>
        </p:nvSpPr>
        <p:spPr>
          <a:xfrm flipH="1">
            <a:off x="548640" y="4114800"/>
            <a:ext cx="8686800" cy="140760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Line 4"/>
          <p:cNvSpPr/>
          <p:nvPr/>
        </p:nvSpPr>
        <p:spPr>
          <a:xfrm flipH="1" flipV="1">
            <a:off x="2103120" y="2103120"/>
            <a:ext cx="6400800" cy="502920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Line 5"/>
          <p:cNvSpPr/>
          <p:nvPr/>
        </p:nvSpPr>
        <p:spPr>
          <a:xfrm flipH="1">
            <a:off x="4206240" y="1371600"/>
            <a:ext cx="640080" cy="576072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ine 1"/>
          <p:cNvSpPr/>
          <p:nvPr/>
        </p:nvSpPr>
        <p:spPr>
          <a:xfrm flipH="1" flipV="1">
            <a:off x="4717800" y="4480560"/>
            <a:ext cx="2048760" cy="128016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Line 2"/>
          <p:cNvSpPr/>
          <p:nvPr/>
        </p:nvSpPr>
        <p:spPr>
          <a:xfrm flipH="1">
            <a:off x="4717800" y="2743200"/>
            <a:ext cx="164520" cy="175572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Line 3"/>
          <p:cNvSpPr/>
          <p:nvPr/>
        </p:nvSpPr>
        <p:spPr>
          <a:xfrm flipV="1">
            <a:off x="2560320" y="4480560"/>
            <a:ext cx="2103120" cy="58464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6" name="Picture 345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47" name="Picture 346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48" name="Picture 347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49" name="Picture 348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50" name="Picture 349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51" name="TextShape 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One-versus-all</a:t>
            </a:r>
          </a:p>
        </p:txBody>
      </p:sp>
      <p:sp>
        <p:nvSpPr>
          <p:cNvPr id="352" name="TextShape 5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53" name="Picture 352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54" name="Picture 353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55" name="Picture 354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56" name="Picture 355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57" name="Picture 356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58" name="Picture 357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59" name="Line 6"/>
          <p:cNvSpPr/>
          <p:nvPr/>
        </p:nvSpPr>
        <p:spPr>
          <a:xfrm flipH="1">
            <a:off x="1097280" y="1280160"/>
            <a:ext cx="5212080" cy="521208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Line 7"/>
          <p:cNvSpPr/>
          <p:nvPr/>
        </p:nvSpPr>
        <p:spPr>
          <a:xfrm flipH="1" flipV="1">
            <a:off x="4023360" y="1371600"/>
            <a:ext cx="3749040" cy="585216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Line 8"/>
          <p:cNvSpPr/>
          <p:nvPr/>
        </p:nvSpPr>
        <p:spPr>
          <a:xfrm flipH="1" flipV="1">
            <a:off x="274320" y="4754880"/>
            <a:ext cx="9235440" cy="146304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  <p:sp>
        <p:nvSpPr>
          <p:cNvPr id="363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capabile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direct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discriminantă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(Fisher)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</a:t>
            </a:r>
          </a:p>
        </p:txBody>
      </p:sp>
      <p:sp>
        <p:nvSpPr>
          <p:cNvPr id="365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aproximată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Gaussiană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hiperplan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proiectează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maximizată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dispersia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fiecărei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minimizată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</a:t>
            </a:r>
          </a:p>
        </p:txBody>
      </p:sp>
      <p:pic>
        <p:nvPicPr>
          <p:cNvPr id="367" name="Picture 366"/>
          <p:cNvPicPr/>
          <p:nvPr/>
        </p:nvPicPr>
        <p:blipFill>
          <a:blip r:embed="rId2"/>
          <a:stretch/>
        </p:blipFill>
        <p:spPr>
          <a:xfrm>
            <a:off x="1059120" y="2377440"/>
            <a:ext cx="7787160" cy="5048640"/>
          </a:xfrm>
          <a:prstGeom prst="rect">
            <a:avLst/>
          </a:prstGeom>
          <a:ln>
            <a:noFill/>
          </a:ln>
        </p:spPr>
      </p:pic>
      <p:pic>
        <p:nvPicPr>
          <p:cNvPr id="368" name="Picture 367"/>
          <p:cNvPicPr/>
          <p:nvPr/>
        </p:nvPicPr>
        <p:blipFill>
          <a:blip r:embed="rId3"/>
          <a:stretch/>
        </p:blipFill>
        <p:spPr>
          <a:xfrm>
            <a:off x="3475800" y="1635480"/>
            <a:ext cx="3421080" cy="1208880"/>
          </a:xfrm>
          <a:prstGeom prst="rect">
            <a:avLst/>
          </a:prstGeom>
          <a:ln>
            <a:noFill/>
          </a:ln>
        </p:spPr>
      </p:pic>
      <p:sp>
        <p:nvSpPr>
          <p:cNvPr id="369" name="CustomShape 2"/>
          <p:cNvSpPr/>
          <p:nvPr/>
        </p:nvSpPr>
        <p:spPr>
          <a:xfrm>
            <a:off x="3840480" y="356616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5029200" y="369360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320040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420624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4114800" y="39319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466344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457200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650040" y="384804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5303520" y="34192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6014520" y="427752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12"/>
          <p:cNvSpPr/>
          <p:nvPr/>
        </p:nvSpPr>
        <p:spPr>
          <a:xfrm>
            <a:off x="7059240" y="415296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48244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638028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6288840" y="46432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683748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674604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18"/>
          <p:cNvSpPr/>
          <p:nvPr/>
        </p:nvSpPr>
        <p:spPr>
          <a:xfrm>
            <a:off x="5932080" y="452340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7477560" y="43826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Presupunerea pe care se bazează modelul k-NN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2560" y="240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provin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aceeași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distribuție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puțin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un pattern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fie absent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</a:t>
            </a:r>
          </a:p>
        </p:txBody>
      </p:sp>
      <p:pic>
        <p:nvPicPr>
          <p:cNvPr id="58" name="Picture 57"/>
          <p:cNvPicPr/>
          <p:nvPr/>
        </p:nvPicPr>
        <p:blipFill>
          <a:blip r:embed="rId2"/>
          <a:stretch/>
        </p:blipFill>
        <p:spPr>
          <a:xfrm>
            <a:off x="540360" y="1671120"/>
            <a:ext cx="9093240" cy="378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 (MATLAB)</a:t>
            </a:r>
          </a:p>
        </p:txBody>
      </p:sp>
      <p:sp>
        <p:nvSpPr>
          <p:cNvPr id="388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 varianta duală (kernel):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http://www.cad.zju.edu.cn/home/dengcai/Data/code/KDA.m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metodă de clasificare este cea mai bună?</a:t>
            </a:r>
          </a:p>
        </p:txBody>
      </p:sp>
      <p:sp>
        <p:nvSpPr>
          <p:cNvPr id="390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metodă de clasificare este cea mai bună?</a:t>
            </a:r>
          </a:p>
        </p:txBody>
      </p:sp>
      <p:sp>
        <p:nvSpPr>
          <p:cNvPr id="392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Teorema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“No free lunch”: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echivalenți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scurtătură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potrivit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Deobicei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încercăm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vedem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53451" y="31394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Bibliografie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ine 4" descr="9780521813976i.jpg"/>
          <p:cNvPicPr/>
          <p:nvPr/>
        </p:nvPicPr>
        <p:blipFill>
          <a:blip r:embed="rId2"/>
          <a:stretch/>
        </p:blipFill>
        <p:spPr>
          <a:xfrm>
            <a:off x="2755800" y="514080"/>
            <a:ext cx="4567680" cy="653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0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1</a:t>
            </a:r>
          </a:p>
        </p:txBody>
      </p:sp>
      <p:pic>
        <p:nvPicPr>
          <p:cNvPr id="61" name="Picture 60"/>
          <p:cNvPicPr/>
          <p:nvPr/>
        </p:nvPicPr>
        <p:blipFill>
          <a:blip r:embed="rId2"/>
          <a:stretch/>
        </p:blipFill>
        <p:spPr>
          <a:xfrm>
            <a:off x="960840" y="1616400"/>
            <a:ext cx="8158320" cy="515016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430215" y="79482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3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3</a:t>
            </a:r>
          </a:p>
        </p:txBody>
      </p:sp>
      <p:pic>
        <p:nvPicPr>
          <p:cNvPr id="64" name="Picture 63"/>
          <p:cNvPicPr/>
          <p:nvPr/>
        </p:nvPicPr>
        <p:blipFill>
          <a:blip r:embed="rId2"/>
          <a:stretch/>
        </p:blipFill>
        <p:spPr>
          <a:xfrm>
            <a:off x="1007640" y="1675440"/>
            <a:ext cx="8061480" cy="5089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25203</TotalTime>
  <Words>1569</Words>
  <Application>Microsoft Macintosh PowerPoint</Application>
  <PresentationFormat>Custom</PresentationFormat>
  <Paragraphs>454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Calibri</vt:lpstr>
      <vt:lpstr>Cambria Math</vt:lpstr>
      <vt:lpstr>Courier New</vt:lpstr>
      <vt:lpstr>DejaVu Sans</vt:lpstr>
      <vt:lpstr>Symbol</vt:lpstr>
      <vt:lpstr>Times New Roman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Microsoft Office User</cp:lastModifiedBy>
  <cp:revision>396</cp:revision>
  <dcterms:created xsi:type="dcterms:W3CDTF">2016-10-12T16:27:10Z</dcterms:created>
  <dcterms:modified xsi:type="dcterms:W3CDTF">2017-11-21T22:25:23Z</dcterms:modified>
  <dc:language>en-US</dc:language>
</cp:coreProperties>
</file>